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62" r:id="rId2"/>
    <p:sldId id="257" r:id="rId3"/>
    <p:sldId id="270" r:id="rId4"/>
    <p:sldId id="272" r:id="rId5"/>
    <p:sldId id="283" r:id="rId6"/>
    <p:sldId id="289" r:id="rId7"/>
    <p:sldId id="299" r:id="rId8"/>
    <p:sldId id="300" r:id="rId9"/>
    <p:sldId id="291" r:id="rId10"/>
    <p:sldId id="296" r:id="rId11"/>
    <p:sldId id="263" r:id="rId12"/>
    <p:sldId id="264" r:id="rId13"/>
    <p:sldId id="301" r:id="rId14"/>
    <p:sldId id="287" r:id="rId15"/>
    <p:sldId id="275" r:id="rId16"/>
    <p:sldId id="29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66FF"/>
    <a:srgbClr val="006600"/>
    <a:srgbClr val="99CCFF"/>
    <a:srgbClr val="66CCFF"/>
    <a:srgbClr val="FFFFCC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BCC2C-E65A-4539-B8BC-9D3F1D45CC2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C17CC-7695-4320-AAE0-36AB6A311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C17CC-7695-4320-AAE0-36AB6A31180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39BBF1-FD4A-44ED-A543-CDDE6C9ACA00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user\Desktop\Bitmap in COVER 1,2,3,4.cdr.jpg"/>
          <p:cNvPicPr>
            <a:picLocks noChangeAspect="1" noChangeArrowheads="1"/>
          </p:cNvPicPr>
          <p:nvPr/>
        </p:nvPicPr>
        <p:blipFill>
          <a:blip r:embed="rId2" cstate="print"/>
          <a:srcRect b="23869"/>
          <a:stretch>
            <a:fillRect/>
          </a:stretch>
        </p:blipFill>
        <p:spPr bwMode="auto">
          <a:xfrm>
            <a:off x="1219200" y="0"/>
            <a:ext cx="6704989" cy="6858000"/>
          </a:xfrm>
          <a:prstGeom prst="ellipse">
            <a:avLst/>
          </a:prstGeom>
          <a:noFill/>
          <a:effectLst>
            <a:softEdge rad="635000"/>
          </a:effectLst>
        </p:spPr>
      </p:pic>
      <p:sp>
        <p:nvSpPr>
          <p:cNvPr id="6" name="Rectangle 5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gradFill flip="none" rotWithShape="1">
            <a:gsLst>
              <a:gs pos="0">
                <a:srgbClr val="66CCFF"/>
              </a:gs>
              <a:gs pos="50000">
                <a:schemeClr val="bg1"/>
              </a:gs>
              <a:gs pos="92000">
                <a:srgbClr val="66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248400"/>
            <a:ext cx="8534400" cy="457200"/>
          </a:xfrm>
        </p:spPr>
        <p:txBody>
          <a:bodyPr>
            <a:normAutofit/>
          </a:bodyPr>
          <a:lstStyle/>
          <a:p>
            <a:pPr algn="ctr"/>
            <a:r>
              <a:rPr lang="en-US" sz="1500" b="1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CATECHETICAL TEXTBOOK SERIES OF THE SYRO - MALABAR CHURCH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16200000">
            <a:off x="-1752601" y="1981200"/>
            <a:ext cx="4572000" cy="609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normalizeH="0" baseline="0" noProof="0" dirty="0">
                <a:solidFill>
                  <a:srgbClr val="FFFF00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 THE PATH OF SALVATION - 3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800600"/>
            <a:ext cx="8534400" cy="1828800"/>
          </a:xfrm>
          <a:prstGeom prst="rect">
            <a:avLst/>
          </a:prstGeom>
        </p:spPr>
        <p:txBody>
          <a:bodyPr vert="horz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Times New Roman" pitchFamily="18" charset="0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5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Cooper Std Black" pitchFamily="18" charset="0"/>
                <a:ea typeface="+mj-ea"/>
                <a:cs typeface="Times New Roman" pitchFamily="18" charset="0"/>
              </a:rPr>
              <a:t>THE LIFE - GIVER</a:t>
            </a:r>
            <a:endParaRPr kumimoji="0" lang="en-US" sz="4500" b="1" i="0" u="none" strike="noStrike" kern="1200" cap="none" spc="0" normalizeH="0" baseline="0" noProof="0" dirty="0">
              <a:ln w="28575"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Cooper Std Black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Chord 8"/>
          <p:cNvSpPr/>
          <p:nvPr/>
        </p:nvSpPr>
        <p:spPr>
          <a:xfrm rot="1474083">
            <a:off x="8018000" y="5345893"/>
            <a:ext cx="1765689" cy="1199332"/>
          </a:xfrm>
          <a:prstGeom prst="chord">
            <a:avLst>
              <a:gd name="adj1" fmla="val 2689439"/>
              <a:gd name="adj2" fmla="val 16159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5334000"/>
            <a:ext cx="685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oper Std Black" pitchFamily="18" charset="0"/>
              </a:rPr>
              <a:t>3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143000"/>
            <a:ext cx="9144000" cy="502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43000"/>
            <a:ext cx="9144000" cy="838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chemeClr val="bg1"/>
                </a:solidFill>
                <a:effectLst/>
                <a:latin typeface="Cooper Std Black" pitchFamily="18" charset="0"/>
                <a:cs typeface="Times New Roman" pitchFamily="18" charset="0"/>
              </a:rPr>
              <a:t>Let us find out the answers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001000" cy="2514600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	Where did God give ten commandments to Moses? </a:t>
            </a:r>
          </a:p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	If we listen to God’s words and keep his commandments what will we become?</a:t>
            </a:r>
          </a:p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	In how many commandments are the ten commandments contained? What Are They?</a:t>
            </a:r>
          </a:p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	What are the ways of life?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943600"/>
            <a:ext cx="9144000" cy="228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loud Callout 7"/>
          <p:cNvSpPr/>
          <p:nvPr/>
        </p:nvSpPr>
        <p:spPr>
          <a:xfrm>
            <a:off x="1905000" y="1066800"/>
            <a:ext cx="4038600" cy="4038600"/>
          </a:xfrm>
          <a:prstGeom prst="cloudCallout">
            <a:avLst>
              <a:gd name="adj1" fmla="val 87502"/>
              <a:gd name="adj2" fmla="val 8686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" y="1981200"/>
            <a:ext cx="8991600" cy="2667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981200"/>
            <a:ext cx="73152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FF"/>
                </a:solidFill>
                <a:effectLst/>
                <a:latin typeface="Cooper Std Black" pitchFamily="18" charset="0"/>
                <a:cs typeface="Times New Roman" pitchFamily="18" charset="0"/>
              </a:rPr>
              <a:t>Let us pray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" y="2743200"/>
            <a:ext cx="6934200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God, our loving Father, Who gave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Commandments to the Israelites,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Give us the </a:t>
            </a:r>
            <a:r>
              <a:rPr lang="en-US" sz="25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grac</a:t>
            </a: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to keep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Your commandments.</a:t>
            </a:r>
          </a:p>
        </p:txBody>
      </p:sp>
      <p:pic>
        <p:nvPicPr>
          <p:cNvPr id="2050" name="Picture 2" descr="C:\Users\user\Desktop\Bitmap in Lesson1 curved.cdr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133600"/>
            <a:ext cx="1579562" cy="210468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2-Point Star 9"/>
          <p:cNvSpPr/>
          <p:nvPr/>
        </p:nvSpPr>
        <p:spPr>
          <a:xfrm>
            <a:off x="2133600" y="381000"/>
            <a:ext cx="4800600" cy="4648200"/>
          </a:xfrm>
          <a:prstGeom prst="star32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6200" y="1828800"/>
            <a:ext cx="8991600" cy="1066800"/>
          </a:xfrm>
          <a:prstGeom prst="roundRect">
            <a:avLst>
              <a:gd name="adj" fmla="val 12476"/>
            </a:avLst>
          </a:prstGeom>
          <a:solidFill>
            <a:srgbClr val="0066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019800" y="2057400"/>
            <a:ext cx="2895600" cy="6096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905000"/>
            <a:ext cx="4572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FF00"/>
                </a:solidFill>
                <a:effectLst/>
                <a:latin typeface="Cooper Std Black" pitchFamily="18" charset="0"/>
                <a:cs typeface="Times New Roman" pitchFamily="18" charset="0"/>
              </a:rPr>
              <a:t>Bible reading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19800" y="2133600"/>
            <a:ext cx="2895600" cy="609600"/>
          </a:xfrm>
          <a:noFill/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Genesis 20:1-17</a:t>
            </a: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6200" y="3048000"/>
            <a:ext cx="8991600" cy="2971800"/>
          </a:xfrm>
          <a:prstGeom prst="roundRect">
            <a:avLst>
              <a:gd name="adj" fmla="val 1247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743200" y="3200400"/>
            <a:ext cx="5486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Times New Roman" pitchFamily="18" charset="0"/>
              </a:rPr>
              <a:t>My favorite Bible sentence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47800" y="3810000"/>
            <a:ext cx="7543800" cy="1981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………………………………………………………………………………………………………………………………...………………………………………………………………………………………………………………………………...............................................................</a:t>
            </a:r>
          </a:p>
        </p:txBody>
      </p:sp>
      <p:pic>
        <p:nvPicPr>
          <p:cNvPr id="3074" name="Picture 2" descr="C:\Users\user\Desktop\Bitmap in Lesson1 curved.c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00400"/>
            <a:ext cx="1905000" cy="2643488"/>
          </a:xfrm>
          <a:prstGeom prst="roundRect">
            <a:avLst>
              <a:gd name="adj" fmla="val 14768"/>
            </a:avLst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6-Point Star 7"/>
          <p:cNvSpPr/>
          <p:nvPr/>
        </p:nvSpPr>
        <p:spPr>
          <a:xfrm>
            <a:off x="4343400" y="457200"/>
            <a:ext cx="4038600" cy="4038600"/>
          </a:xfrm>
          <a:prstGeom prst="star16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9600" y="838200"/>
            <a:ext cx="7924800" cy="5562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67000" y="1905000"/>
            <a:ext cx="6858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Arial" pitchFamily="34" charset="0"/>
                <a:cs typeface="Arial" pitchFamily="34" charset="0"/>
              </a:rPr>
              <a:t>God came down on Mount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Sinal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Made His covenant in love;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Saying you shall be my people,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If you keep my covenant.</a:t>
            </a:r>
          </a:p>
          <a:p>
            <a:endParaRPr lang="en-US" sz="2500" dirty="0">
              <a:latin typeface="Arial" pitchFamily="34" charset="0"/>
              <a:cs typeface="Arial" pitchFamily="34" charset="0"/>
            </a:endParaRP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God the Ten Commandments gave,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For to guard the human race;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You will reach the goal of life,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If you keep these ten commands.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8400" y="1143000"/>
            <a:ext cx="457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rgbClr val="006600"/>
                </a:solidFill>
                <a:latin typeface="Cooper Std Black" pitchFamily="18" charset="0"/>
                <a:cs typeface="Times New Roman" pitchFamily="18" charset="0"/>
              </a:rPr>
              <a:t>LET US SING</a:t>
            </a:r>
          </a:p>
        </p:txBody>
      </p:sp>
      <p:pic>
        <p:nvPicPr>
          <p:cNvPr id="6147" name="Picture 3" descr="C:\Users\user\Desktop\Bitmap in Lesson7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86000"/>
            <a:ext cx="1752600" cy="261759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2514600"/>
            <a:ext cx="9144000" cy="365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685800"/>
            <a:ext cx="8991600" cy="1371600"/>
          </a:xfrm>
          <a:prstGeom prst="roundRect">
            <a:avLst>
              <a:gd name="adj" fmla="val 12476"/>
            </a:avLst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en-US" sz="3000" cap="none" dirty="0">
                <a:solidFill>
                  <a:schemeClr val="bg1"/>
                </a:solidFill>
                <a:effectLst/>
                <a:latin typeface="Cooper Std Black" pitchFamily="18" charset="0"/>
                <a:cs typeface="Times New Roman" pitchFamily="18" charset="0"/>
              </a:rPr>
              <a:t>Let us </a:t>
            </a:r>
            <a:r>
              <a:rPr lang="en-US" sz="3000" cap="none" dirty="0" err="1">
                <a:solidFill>
                  <a:schemeClr val="bg1"/>
                </a:solidFill>
                <a:effectLst/>
                <a:latin typeface="Cooper Std Black" pitchFamily="18" charset="0"/>
                <a:cs typeface="Times New Roman" pitchFamily="18" charset="0"/>
              </a:rPr>
              <a:t>memorise</a:t>
            </a:r>
            <a:endParaRPr lang="en-US" sz="2500" cap="none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04800" y="3276600"/>
            <a:ext cx="8458200" cy="3276600"/>
          </a:xfrm>
          <a:prstGeom prst="rect">
            <a:avLst/>
          </a:prstGeom>
          <a:ln>
            <a:noFill/>
          </a:ln>
        </p:spPr>
        <p:txBody>
          <a:bodyPr vert="horz" anchor="ctr">
            <a:noAutofit/>
          </a:bodyPr>
          <a:lstStyle/>
          <a:p>
            <a:pPr lvl="0" algn="ctr">
              <a:lnSpc>
                <a:spcPct val="200000"/>
              </a:lnSpc>
              <a:spcBef>
                <a:spcPct val="0"/>
              </a:spcBef>
            </a:pPr>
            <a:r>
              <a:rPr lang="en-US" sz="3500" b="1" dirty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The ten commandments</a:t>
            </a:r>
            <a:endParaRPr kumimoji="0" lang="en-US" sz="3500" b="1" i="0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2" descr="D:\class psd\class 5\lesson 8\image\Untitled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4050" y="2508993"/>
            <a:ext cx="2825750" cy="244400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6-Point Star 7"/>
          <p:cNvSpPr/>
          <p:nvPr/>
        </p:nvSpPr>
        <p:spPr>
          <a:xfrm>
            <a:off x="4953000" y="152400"/>
            <a:ext cx="4038600" cy="4038600"/>
          </a:xfrm>
          <a:prstGeom prst="star16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28600" y="838200"/>
            <a:ext cx="8686800" cy="5562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0" y="533400"/>
            <a:ext cx="1371600" cy="1219200"/>
          </a:xfrm>
          <a:prstGeom prst="ellipse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429000" y="762000"/>
            <a:ext cx="2057400" cy="6858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905000" y="2362200"/>
            <a:ext cx="5257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I am the loving gift of God.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I was given on Mt.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sinai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There are ten instructions in me. Give my name.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9800" y="762000"/>
            <a:ext cx="457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rgbClr val="FFFF00"/>
                </a:solidFill>
                <a:latin typeface="Cooper Std Black" pitchFamily="18" charset="0"/>
                <a:cs typeface="Times New Roman" pitchFamily="18" charset="0"/>
              </a:rPr>
              <a:t>Riddle</a:t>
            </a:r>
          </a:p>
        </p:txBody>
      </p:sp>
      <p:sp>
        <p:nvSpPr>
          <p:cNvPr id="10" name="Oval 9"/>
          <p:cNvSpPr/>
          <p:nvPr/>
        </p:nvSpPr>
        <p:spPr>
          <a:xfrm>
            <a:off x="1828800" y="4876800"/>
            <a:ext cx="5486400" cy="1143000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Moses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514600"/>
            <a:ext cx="8763000" cy="1752600"/>
          </a:xfrm>
          <a:prstGeom prst="roundRect">
            <a:avLst>
              <a:gd name="adj" fmla="val 710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/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5908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002060"/>
                </a:solidFill>
                <a:effectLst/>
                <a:latin typeface="Cooper Std Black" pitchFamily="18" charset="0"/>
                <a:cs typeface="Times New Roman" pitchFamily="18" charset="0"/>
              </a:rPr>
              <a:t>My decision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352800"/>
            <a:ext cx="8153400" cy="914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 will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ever</a:t>
            </a: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live obeying God’s commandments.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vadafone\G_Multi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410200" cy="3657600"/>
          </a:xfrm>
          <a:prstGeom prst="rect">
            <a:avLst/>
          </a:prstGeom>
          <a:noFill/>
        </p:spPr>
      </p:pic>
      <p:pic>
        <p:nvPicPr>
          <p:cNvPr id="9" name="Picture 2" descr="C:\Users\user\Desktop\SMCC PHOTO\Candle-06-ju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357544"/>
            <a:ext cx="1524000" cy="207145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14400" y="4343400"/>
            <a:ext cx="7315200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Std Black" pitchFamily="18" charset="0"/>
                <a:cs typeface="Arial" pitchFamily="34" charset="0"/>
              </a:rPr>
              <a:t>Thank </a:t>
            </a:r>
            <a:r>
              <a:rPr lang="en-US" sz="7500" b="1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Std Black" pitchFamily="18" charset="0"/>
                <a:cs typeface="Arial" pitchFamily="34" charset="0"/>
              </a:rPr>
              <a:t>you</a:t>
            </a:r>
            <a:endParaRPr lang="en-US" sz="7500" b="1" cap="none" spc="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oper Std Black" pitchFamily="18" charset="0"/>
              <a:cs typeface="Arial" pitchFamily="34" charset="0"/>
            </a:endParaRPr>
          </a:p>
        </p:txBody>
      </p:sp>
      <p:pic>
        <p:nvPicPr>
          <p:cNvPr id="14" name="Picture 8" descr="mobile 0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266774">
            <a:off x="3962138" y="3504262"/>
            <a:ext cx="1257057" cy="92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685800" y="304800"/>
            <a:ext cx="5562600" cy="990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user\Desktop\Bitmap in Forum8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81836"/>
            <a:ext cx="2895600" cy="7373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29540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en-US" sz="2800" cap="none" dirty="0">
                <a:solidFill>
                  <a:srgbClr val="002060"/>
                </a:solidFill>
                <a:effectLst/>
                <a:latin typeface="Cooper Std Black" pitchFamily="18" charset="0"/>
                <a:cs typeface="Arial" pitchFamily="34" charset="0"/>
              </a:rPr>
              <a:t>Lesson </a:t>
            </a:r>
            <a:r>
              <a:rPr lang="en-US" sz="2800" cap="none" dirty="0">
                <a:solidFill>
                  <a:srgbClr val="002060"/>
                </a:solidFill>
                <a:effectLst/>
                <a:latin typeface="Cooper Std Black" pitchFamily="18" charset="0"/>
                <a:cs typeface="Arial" pitchFamily="34" charset="0"/>
              </a:rPr>
              <a:t>7</a:t>
            </a:r>
            <a: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Cooper Std Black" pitchFamily="18" charset="0"/>
                <a:cs typeface="Times New Roman" pitchFamily="18" charset="0"/>
              </a:rPr>
              <a:t/>
            </a:r>
            <a:b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Cooper Std Black" pitchFamily="18" charset="0"/>
                <a:cs typeface="Times New Roman" pitchFamily="18" charset="0"/>
              </a:rPr>
            </a:br>
            <a:r>
              <a:rPr lang="en-US" sz="37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COMMANDMENTS: </a:t>
            </a:r>
            <a:br>
              <a:rPr lang="en-US" sz="37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</a:br>
            <a:r>
              <a:rPr lang="en-US" sz="37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THE WAYS OF </a:t>
            </a:r>
            <a:r>
              <a:rPr lang="en-US" sz="37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LIFE</a:t>
            </a:r>
            <a:endParaRPr lang="en-US" sz="3700" cap="none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latin typeface="Cooper Std Black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class psd\class 5\lesson 5\image\Moses Commandments1.jpg"/>
          <p:cNvPicPr>
            <a:picLocks noChangeAspect="1" noChangeArrowheads="1"/>
          </p:cNvPicPr>
          <p:nvPr/>
        </p:nvPicPr>
        <p:blipFill>
          <a:blip r:embed="rId4" cstate="print"/>
          <a:srcRect t="3509" b="12281"/>
          <a:stretch>
            <a:fillRect/>
          </a:stretch>
        </p:blipFill>
        <p:spPr bwMode="auto">
          <a:xfrm>
            <a:off x="1295400" y="2514599"/>
            <a:ext cx="6553200" cy="413886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28600"/>
            <a:ext cx="8686800" cy="1371600"/>
          </a:xfrm>
          <a:prstGeom prst="roundRect">
            <a:avLst>
              <a:gd name="adj" fmla="val 13110"/>
            </a:avLst>
          </a:prstGeom>
          <a:solidFill>
            <a:schemeClr val="tx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The Israelites continued their journey from Egypt to Canaan. Moses was their leader. </a:t>
            </a:r>
          </a:p>
          <a:p>
            <a:pPr algn="ctr"/>
            <a:r>
              <a:rPr lang="en-US" sz="22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After a long journey they reached the desert of Sinai.</a:t>
            </a:r>
          </a:p>
        </p:txBody>
      </p:sp>
      <p:pic>
        <p:nvPicPr>
          <p:cNvPr id="7" name="Picture 2" descr="C:\Users\user\Desktop\031512_2049_CALLSTOACTI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905000"/>
            <a:ext cx="3200400" cy="4735130"/>
          </a:xfrm>
          <a:prstGeom prst="rect">
            <a:avLst/>
          </a:prstGeom>
          <a:noFill/>
        </p:spPr>
      </p:pic>
      <p:pic>
        <p:nvPicPr>
          <p:cNvPr id="2052" name="Picture 4" descr="C:\Users\user\Desktop\A006103.jpg"/>
          <p:cNvPicPr>
            <a:picLocks noChangeAspect="1" noChangeArrowheads="1"/>
          </p:cNvPicPr>
          <p:nvPr/>
        </p:nvPicPr>
        <p:blipFill>
          <a:blip r:embed="rId4" cstate="print"/>
          <a:srcRect b="8201"/>
          <a:stretch>
            <a:fillRect/>
          </a:stretch>
        </p:blipFill>
        <p:spPr bwMode="auto">
          <a:xfrm>
            <a:off x="228600" y="1905000"/>
            <a:ext cx="5334000" cy="472440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user\Desktop\MosesatMtSinai.jpg"/>
          <p:cNvPicPr>
            <a:picLocks noChangeAspect="1" noChangeArrowheads="1"/>
          </p:cNvPicPr>
          <p:nvPr/>
        </p:nvPicPr>
        <p:blipFill>
          <a:blip r:embed="rId3" cstate="print"/>
          <a:srcRect t="1824"/>
          <a:stretch>
            <a:fillRect/>
          </a:stretch>
        </p:blipFill>
        <p:spPr bwMode="auto">
          <a:xfrm>
            <a:off x="-1" y="0"/>
            <a:ext cx="580509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3657600" y="685800"/>
            <a:ext cx="5334000" cy="5486400"/>
          </a:xfrm>
          <a:prstGeom prst="roundRect">
            <a:avLst>
              <a:gd name="adj" fmla="val 6442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0" y="914400"/>
            <a:ext cx="5029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	God came down from Mount Sinai and Called Moses up to the Mount. </a:t>
            </a: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	He climbed up. Then God said down and tell the Israelites, that you have seen what great wonders I have performed to save you from Egyptian slavery. </a:t>
            </a: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know what I have done to the Egyptians and carried you in eagle’s wings to bring you to myself. </a:t>
            </a:r>
          </a:p>
          <a:p>
            <a:pPr algn="just"/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algn="just"/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Hence, if you listen to my word and keep my covenant you will be my most beloved people among all the nations (Exodus 19:5-6)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web photo\moses.children.of.israel.jpg"/>
          <p:cNvPicPr>
            <a:picLocks noChangeAspect="1" noChangeArrowheads="1"/>
          </p:cNvPicPr>
          <p:nvPr/>
        </p:nvPicPr>
        <p:blipFill>
          <a:blip r:embed="rId4" cstate="print">
            <a:lum bright="10000" contrast="30000"/>
          </a:blip>
          <a:srcRect t="8889" b="4444"/>
          <a:stretch>
            <a:fillRect/>
          </a:stretch>
        </p:blipFill>
        <p:spPr bwMode="auto">
          <a:xfrm>
            <a:off x="914400" y="1981200"/>
            <a:ext cx="2864240" cy="2971800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>
          <a:xfrm>
            <a:off x="228600" y="5105400"/>
            <a:ext cx="8610600" cy="1676400"/>
          </a:xfrm>
          <a:prstGeom prst="roundRect">
            <a:avLst>
              <a:gd name="adj" fmla="val 22996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28600" y="152400"/>
            <a:ext cx="8610600" cy="1676400"/>
          </a:xfrm>
          <a:prstGeom prst="roundRect">
            <a:avLst>
              <a:gd name="adj" fmla="val 22996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306050"/>
            <a:ext cx="8077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Moses came down the mountain, assembled the elders of the people and told them whatever God said to him. </a:t>
            </a:r>
          </a:p>
          <a:p>
            <a:pPr algn="ctr"/>
            <a:r>
              <a:rPr lang="en-US" sz="22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The people unanimously said that we will do whatever the Lord has commanded. Moses told this to God.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5181600"/>
            <a:ext cx="830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After conversing with Moses, God wrote the ten commandments on two stone tablets and gave it to </a:t>
            </a:r>
            <a:r>
              <a:rPr lang="en-US" sz="22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moses</a:t>
            </a:r>
            <a:r>
              <a:rPr lang="en-US" sz="2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 We call these commandments, The commandments of God. They are the following.</a:t>
            </a:r>
          </a:p>
        </p:txBody>
      </p:sp>
      <p:pic>
        <p:nvPicPr>
          <p:cNvPr id="10" name="Picture 2" descr="D:\web photo\1318582414_mosesHeston2703_468x611.jpg"/>
          <p:cNvPicPr>
            <a:picLocks noChangeAspect="1" noChangeArrowheads="1"/>
          </p:cNvPicPr>
          <p:nvPr/>
        </p:nvPicPr>
        <p:blipFill>
          <a:blip r:embed="rId5" cstate="print"/>
          <a:srcRect t="8889" b="4444"/>
          <a:stretch>
            <a:fillRect/>
          </a:stretch>
        </p:blipFill>
        <p:spPr bwMode="auto">
          <a:xfrm>
            <a:off x="5604359" y="1981200"/>
            <a:ext cx="2625241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lowchart: Delay 9"/>
          <p:cNvSpPr/>
          <p:nvPr/>
        </p:nvSpPr>
        <p:spPr>
          <a:xfrm rot="16200000">
            <a:off x="3574775" y="1530627"/>
            <a:ext cx="5804451" cy="3809998"/>
          </a:xfrm>
          <a:prstGeom prst="flowChartDelay">
            <a:avLst/>
          </a:prstGeom>
          <a:solidFill>
            <a:schemeClr val="accent2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lowchart: Delay 8"/>
          <p:cNvSpPr/>
          <p:nvPr/>
        </p:nvSpPr>
        <p:spPr>
          <a:xfrm rot="16200000">
            <a:off x="-235226" y="1530626"/>
            <a:ext cx="5804451" cy="3809998"/>
          </a:xfrm>
          <a:prstGeom prst="flowChartDelay">
            <a:avLst/>
          </a:prstGeom>
          <a:solidFill>
            <a:schemeClr val="accent2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16200000">
            <a:off x="-38099" y="1714500"/>
            <a:ext cx="5410200" cy="3505200"/>
          </a:xfrm>
          <a:prstGeom prst="flowChartDelay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295400"/>
            <a:ext cx="2971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I am the Lord your God. You shall have no other God before me.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take the name of the Lord your God in vain.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III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Remember to keep holy of the Lord’s day.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IV</a:t>
            </a:r>
          </a:p>
          <a:p>
            <a:pPr algn="ctr"/>
            <a:r>
              <a:rPr lang="en-US" dirty="0" err="1">
                <a:latin typeface="Arial" pitchFamily="34" charset="0"/>
                <a:cs typeface="Arial" pitchFamily="34" charset="0"/>
              </a:rPr>
              <a:t>Honour</a:t>
            </a:r>
            <a:r>
              <a:rPr lang="en-US" dirty="0">
                <a:latin typeface="Arial" pitchFamily="34" charset="0"/>
                <a:cs typeface="Arial" pitchFamily="34" charset="0"/>
              </a:rPr>
              <a:t> your father and your mother.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kill.</a:t>
            </a:r>
            <a:endParaRPr lang="en-US" dirty="0"/>
          </a:p>
          <a:p>
            <a:endParaRPr lang="en-US" dirty="0"/>
          </a:p>
        </p:txBody>
      </p:sp>
      <p:sp>
        <p:nvSpPr>
          <p:cNvPr id="7" name="Flowchart: Delay 6"/>
          <p:cNvSpPr/>
          <p:nvPr/>
        </p:nvSpPr>
        <p:spPr>
          <a:xfrm rot="16200000">
            <a:off x="3771900" y="1714500"/>
            <a:ext cx="5410200" cy="3505200"/>
          </a:xfrm>
          <a:prstGeom prst="flowChartDelay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1467683"/>
            <a:ext cx="2971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VI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commit adultery.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VII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steal.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bear false witness against your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neighbour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IX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covet your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neighbour’s</a:t>
            </a:r>
            <a:r>
              <a:rPr lang="en-US" dirty="0">
                <a:latin typeface="Arial" pitchFamily="34" charset="0"/>
                <a:cs typeface="Arial" pitchFamily="34" charset="0"/>
              </a:rPr>
              <a:t> wife.</a:t>
            </a:r>
          </a:p>
          <a:p>
            <a:pPr algn="ctr"/>
            <a:r>
              <a:rPr lang="en-US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You shall not covet your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neighbour’s</a:t>
            </a:r>
            <a:r>
              <a:rPr lang="en-US" dirty="0">
                <a:latin typeface="Arial" pitchFamily="34" charset="0"/>
                <a:cs typeface="Arial" pitchFamily="34" charset="0"/>
              </a:rPr>
              <a:t> goods.</a:t>
            </a:r>
            <a:endParaRPr lang="en-US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228600" y="304800"/>
            <a:ext cx="8686800" cy="3048000"/>
          </a:xfrm>
          <a:prstGeom prst="roundRect">
            <a:avLst>
              <a:gd name="adj" fmla="val 6962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418743"/>
            <a:ext cx="84582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	These ten commandments can be contained in two commandments.</a:t>
            </a:r>
          </a:p>
          <a:p>
            <a:pPr marL="457200" indent="-457200" algn="just"/>
            <a:endParaRPr lang="en-US" sz="2500" dirty="0"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r>
              <a:rPr lang="en-US" sz="3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You shall love the Lord God above all.</a:t>
            </a:r>
          </a:p>
          <a:p>
            <a:pPr marL="457200" indent="-457200" algn="ctr"/>
            <a:endParaRPr lang="en-US" sz="3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/>
            <a:r>
              <a:rPr lang="en-US" sz="3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You shall love your </a:t>
            </a:r>
            <a:r>
              <a:rPr lang="en-US" sz="3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neighbour</a:t>
            </a:r>
            <a:r>
              <a:rPr lang="en-US" sz="3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as yourself.</a:t>
            </a:r>
          </a:p>
        </p:txBody>
      </p:sp>
      <p:pic>
        <p:nvPicPr>
          <p:cNvPr id="5" name="Picture 2" descr="D:\web photo\1318582414_mosesHeston2703_468x611.jpg"/>
          <p:cNvPicPr>
            <a:picLocks noChangeAspect="1" noChangeArrowheads="1"/>
          </p:cNvPicPr>
          <p:nvPr/>
        </p:nvPicPr>
        <p:blipFill>
          <a:blip r:embed="rId3" cstate="print"/>
          <a:srcRect t="8889" b="4444"/>
          <a:stretch>
            <a:fillRect/>
          </a:stretch>
        </p:blipFill>
        <p:spPr bwMode="auto">
          <a:xfrm>
            <a:off x="3124200" y="3429000"/>
            <a:ext cx="2895600" cy="327784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lovegod2526yourneighbo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828800"/>
            <a:ext cx="3993424" cy="5029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52400" y="228600"/>
            <a:ext cx="8839200" cy="1676400"/>
          </a:xfrm>
          <a:prstGeom prst="roundRect">
            <a:avLst>
              <a:gd name="adj" fmla="val 744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God’s commandments are ways of life. </a:t>
            </a:r>
          </a:p>
          <a:p>
            <a:pPr algn="ctr"/>
            <a:r>
              <a:rPr lang="en-US" sz="3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We must obey these commandments in life, then only we will grow in divine life.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esktop\2zrnktt.jpg"/>
          <p:cNvPicPr>
            <a:picLocks noChangeAspect="1" noChangeArrowheads="1"/>
          </p:cNvPicPr>
          <p:nvPr/>
        </p:nvPicPr>
        <p:blipFill>
          <a:blip r:embed="rId3" cstate="print"/>
          <a:srcRect t="24674"/>
          <a:stretch>
            <a:fillRect/>
          </a:stretch>
        </p:blipFill>
        <p:spPr bwMode="auto">
          <a:xfrm>
            <a:off x="0" y="0"/>
            <a:ext cx="9144000" cy="488516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0" y="4648200"/>
            <a:ext cx="9144000" cy="1905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4724400"/>
            <a:ext cx="8839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Commandments help us to show the right way in our in journey to heaven. Don’t we see the pointers on our way? 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Similarly God’s commandments teach us what we must do and what we must not do in life. 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Let us learn them and keep them and move along the path of life.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1395</TotalTime>
  <Words>452</Words>
  <Application>Microsoft Office PowerPoint</Application>
  <PresentationFormat>On-screen Show (4:3)</PresentationFormat>
  <Paragraphs>83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CATECHETICAL TEXTBOOK SERIES OF THE SYRO - MALABAR CHURCH</vt:lpstr>
      <vt:lpstr>Lesson 7  COMMANDMENTS:  THE WAYS OF LIFE</vt:lpstr>
      <vt:lpstr>Slide 3</vt:lpstr>
      <vt:lpstr>Slide 4</vt:lpstr>
      <vt:lpstr>Slide 5</vt:lpstr>
      <vt:lpstr>Slide 6</vt:lpstr>
      <vt:lpstr>Slide 7</vt:lpstr>
      <vt:lpstr>Slide 8</vt:lpstr>
      <vt:lpstr>Slide 9</vt:lpstr>
      <vt:lpstr>Let us find out the answers</vt:lpstr>
      <vt:lpstr>Let us pray</vt:lpstr>
      <vt:lpstr>Bible reading </vt:lpstr>
      <vt:lpstr>Slide 13</vt:lpstr>
      <vt:lpstr>Let us memorise</vt:lpstr>
      <vt:lpstr>Slide 15</vt:lpstr>
      <vt:lpstr>My decision</vt:lpstr>
      <vt:lpstr>Slide 17</vt:lpstr>
    </vt:vector>
  </TitlesOfParts>
  <Company>Siemens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OUR SAVIOUR</dc:title>
  <dc:creator>in213679</dc:creator>
  <cp:lastModifiedBy>Administrator</cp:lastModifiedBy>
  <cp:revision>491</cp:revision>
  <dcterms:created xsi:type="dcterms:W3CDTF">2014-03-08T17:50:03Z</dcterms:created>
  <dcterms:modified xsi:type="dcterms:W3CDTF">2015-09-11T03:31:34Z</dcterms:modified>
</cp:coreProperties>
</file>